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2"/>
  </p:notesMasterIdLst>
  <p:sldIdLst>
    <p:sldId id="286" r:id="rId2"/>
    <p:sldId id="328" r:id="rId3"/>
    <p:sldId id="949" r:id="rId4"/>
    <p:sldId id="935" r:id="rId5"/>
    <p:sldId id="934" r:id="rId6"/>
    <p:sldId id="892" r:id="rId7"/>
    <p:sldId id="940" r:id="rId8"/>
    <p:sldId id="941" r:id="rId9"/>
    <p:sldId id="939" r:id="rId10"/>
    <p:sldId id="930" r:id="rId11"/>
    <p:sldId id="931" r:id="rId12"/>
    <p:sldId id="721" r:id="rId13"/>
    <p:sldId id="942" r:id="rId14"/>
    <p:sldId id="943" r:id="rId15"/>
    <p:sldId id="944" r:id="rId16"/>
    <p:sldId id="945" r:id="rId17"/>
    <p:sldId id="946" r:id="rId18"/>
    <p:sldId id="947" r:id="rId19"/>
    <p:sldId id="948" r:id="rId20"/>
    <p:sldId id="764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AD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26" autoAdjust="0"/>
    <p:restoredTop sz="93712" autoAdjust="0"/>
  </p:normalViewPr>
  <p:slideViewPr>
    <p:cSldViewPr snapToGrid="0">
      <p:cViewPr varScale="1">
        <p:scale>
          <a:sx n="122" d="100"/>
          <a:sy n="122" d="100"/>
        </p:scale>
        <p:origin x="22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D0486-5673-4349-8803-895430907591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C14FA-D47D-428F-B7CB-D0822E602D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973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445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387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167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91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76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712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26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29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081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</a:ln>
        </p:spPr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034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C7E7-719A-4EE5-A1F5-8CFFB25C8C5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234494"/>
            <a:ext cx="10515600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CC7E7-719A-4EE5-A1F5-8CFFB25C8C5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BA897-3E60-401E-983F-FDF0A2FE7FF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 spc="0">
          <a:solidFill>
            <a:srgbClr val="24ADC2"/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文本框 2"/>
          <p:cNvSpPr txBox="1">
            <a:spLocks noChangeArrowheads="1"/>
          </p:cNvSpPr>
          <p:nvPr/>
        </p:nvSpPr>
        <p:spPr bwMode="auto">
          <a:xfrm>
            <a:off x="1182962" y="1889737"/>
            <a:ext cx="9826074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6000" b="1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回归分析</a:t>
            </a:r>
            <a:r>
              <a:rPr lang="zh-CN" altLang="en-US" sz="6000" b="1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6000" b="1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feed</a:t>
            </a:r>
            <a:r>
              <a:rPr lang="zh-CN" altLang="en-US" sz="6000" b="1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流推荐场景的分析应用</a:t>
            </a:r>
            <a:endParaRPr lang="zh-CN" altLang="en-US" sz="6000" b="1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838199" y="234493"/>
            <a:ext cx="10515600" cy="315912"/>
          </a:xfrm>
        </p:spPr>
        <p:txBody>
          <a:bodyPr>
            <a:noAutofit/>
          </a:bodyPr>
          <a:lstStyle/>
          <a:p>
            <a:r>
              <a:rPr lang="zh-CN" altLang="en-US" sz="2000" kern="0" spc="-198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互联网数据分析系列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2"/>
          <p:cNvSpPr txBox="1">
            <a:spLocks noChangeArrowheads="1"/>
          </p:cNvSpPr>
          <p:nvPr/>
        </p:nvSpPr>
        <p:spPr bwMode="auto">
          <a:xfrm>
            <a:off x="3831771" y="4543275"/>
            <a:ext cx="4528457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主讲人</a:t>
            </a:r>
            <a:r>
              <a:rPr lang="zh-CN" altLang="en-US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：石谷</a:t>
            </a:r>
            <a:endParaRPr lang="zh-CN" altLang="en-US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数据分析在短音频推荐的应用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业务场景介绍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63BAC729-6260-4247-8629-99C846694CA6}"/>
              </a:ext>
            </a:extLst>
          </p:cNvPr>
          <p:cNvSpPr txBox="1"/>
          <p:nvPr/>
        </p:nvSpPr>
        <p:spPr>
          <a:xfrm>
            <a:off x="838200" y="1223733"/>
            <a:ext cx="538249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业务场景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：短音频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feed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流推荐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业务目标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：提升短音频的打赏率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推荐系统场景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：排序模块，使用逻辑回归预测用户对音频打赏概率，优化音频推荐排序，提高线上实际打赏率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6220691" y="1163457"/>
            <a:ext cx="5458691" cy="46970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63BAC729-6260-4247-8629-99C846694CA6}"/>
              </a:ext>
            </a:extLst>
          </p:cNvPr>
          <p:cNvSpPr txBox="1"/>
          <p:nvPr/>
        </p:nvSpPr>
        <p:spPr>
          <a:xfrm>
            <a:off x="838200" y="3360598"/>
            <a:ext cx="51077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打赏率预估：</a:t>
            </a:r>
            <a:endParaRPr lang="en-US" altLang="zh-CN" dirty="0" smtClean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模型：逻辑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用户对短音频是否进行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，值为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 marL="914400" lvl="1" indent="-4572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预测值：用户对短音频打赏的概率，值为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0-1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之间，作为排序打分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5839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数据分析在短音频推荐的应用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数据提取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10" y="1077191"/>
            <a:ext cx="6717232" cy="48109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63BAC729-6260-4247-8629-99C846694CA6}"/>
              </a:ext>
            </a:extLst>
          </p:cNvPr>
          <p:cNvSpPr txBox="1"/>
          <p:nvPr/>
        </p:nvSpPr>
        <p:spPr>
          <a:xfrm>
            <a:off x="7583142" y="1077191"/>
            <a:ext cx="4387186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数据基本情况</a:t>
            </a:r>
            <a:endParaRPr lang="en-US" altLang="zh-CN" dirty="0" smtClean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查看工具：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</a:p>
          <a:p>
            <a:pPr marL="285750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数据范围：某音频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feed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流平台半年用户浏览日志数据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数据颗粒度：用户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音频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：用户浏览音频是否打赏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二分类问题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特征数据：用户属性数据、音频属性数据、行为数据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0605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数据分析在短音频推荐的应用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异常值清理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63BAC729-6260-4247-8629-99C846694CA6}"/>
              </a:ext>
            </a:extLst>
          </p:cNvPr>
          <p:cNvSpPr txBox="1"/>
          <p:nvPr/>
        </p:nvSpPr>
        <p:spPr>
          <a:xfrm>
            <a:off x="968374" y="828914"/>
            <a:ext cx="1012507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频次与额度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：高金额段的数据次均打赏金额过高，查看明细数据是否有异常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63BAC729-6260-4247-8629-99C846694CA6}"/>
              </a:ext>
            </a:extLst>
          </p:cNvPr>
          <p:cNvSpPr txBox="1"/>
          <p:nvPr/>
        </p:nvSpPr>
        <p:spPr>
          <a:xfrm>
            <a:off x="968373" y="3436618"/>
            <a:ext cx="1012507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发现异常数据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：发现大额互相打赏数据，疑似刷单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数据，进行删除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54" y="1446597"/>
            <a:ext cx="9704470" cy="21340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653" y="4087287"/>
            <a:ext cx="9974137" cy="173162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数据分析在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短音频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推荐的应用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特征与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相关性可视化分析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1053388" y="1001085"/>
            <a:ext cx="4626253" cy="2649404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999776" y="3751141"/>
            <a:ext cx="4631374" cy="26587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63BAC729-6260-4247-8629-99C846694CA6}"/>
              </a:ext>
            </a:extLst>
          </p:cNvPr>
          <p:cNvSpPr txBox="1"/>
          <p:nvPr/>
        </p:nvSpPr>
        <p:spPr>
          <a:xfrm>
            <a:off x="5679641" y="3751141"/>
            <a:ext cx="615214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24ADC2"/>
              </a:buClr>
            </a:pPr>
            <a:r>
              <a:rPr lang="zh-CN" altLang="en-US" dirty="0" smtClean="0">
                <a:solidFill>
                  <a:srgbClr val="24ADC2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用户属性分析</a:t>
            </a:r>
            <a:endParaRPr lang="en-US" altLang="zh-CN" dirty="0" smtClean="0">
              <a:solidFill>
                <a:srgbClr val="24ADC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性别：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男性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浏览次数比女性低，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打赏率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却高于女性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设备：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浏览次数远高于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ios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，打赏率反而更低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注册时间段：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将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</a:rPr>
              <a:t>注册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天数划分为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15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30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180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六个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区间段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注册天数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大于半年的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用户打赏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</a:rPr>
              <a:t>率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远高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于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</a:rPr>
              <a:t>当天注册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用户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5679641" y="1001085"/>
            <a:ext cx="4725122" cy="275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590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数据分析在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短音频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推荐的应用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特征与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相关性可视化分析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63BAC729-6260-4247-8629-99C846694CA6}"/>
              </a:ext>
            </a:extLst>
          </p:cNvPr>
          <p:cNvSpPr txBox="1"/>
          <p:nvPr/>
        </p:nvSpPr>
        <p:spPr>
          <a:xfrm>
            <a:off x="6014533" y="3587871"/>
            <a:ext cx="58172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24ADC2"/>
              </a:buClr>
            </a:pPr>
            <a:r>
              <a:rPr lang="zh-CN" altLang="en-US" dirty="0" smtClean="0">
                <a:solidFill>
                  <a:srgbClr val="24ADC2"/>
                </a:solidFill>
                <a:latin typeface="Microsoft YaHei" charset="-122"/>
                <a:ea typeface="Microsoft YaHei" charset="-122"/>
                <a:cs typeface="Microsoft YaHei" charset="-122"/>
              </a:rPr>
              <a:t>音频属性分析</a:t>
            </a:r>
            <a:endParaRPr lang="en-US" altLang="zh-CN" dirty="0" smtClean="0">
              <a:solidFill>
                <a:srgbClr val="24ADC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性别：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男性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内容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发布者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被浏览次数高于女性发布者，打赏率却低于女性发布者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发布者粉丝数：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发布者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</a:rPr>
              <a:t>粉丝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数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越多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，打赏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率明显更高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发布时间：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发布天数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大于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半年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音频打赏率低于</a:t>
            </a:r>
            <a:r>
              <a:rPr lang="zh-CN" altLang="zh-CN" dirty="0">
                <a:latin typeface="Microsoft YaHei" charset="-122"/>
                <a:ea typeface="Microsoft YaHei" charset="-122"/>
                <a:cs typeface="Microsoft YaHei" charset="-122"/>
              </a:rPr>
              <a:t>当天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发布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新音频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1073005" y="3587871"/>
            <a:ext cx="4703618" cy="281257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1294678" y="955239"/>
            <a:ext cx="4481945" cy="260538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5"/>
          <a:stretch>
            <a:fillRect/>
          </a:stretch>
        </p:blipFill>
        <p:spPr>
          <a:xfrm>
            <a:off x="6014533" y="991007"/>
            <a:ext cx="4430715" cy="253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8737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数据分析在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短音频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推荐的应用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特征可视化分析及特征衍生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63BAC729-6260-4247-8629-99C846694CA6}"/>
              </a:ext>
            </a:extLst>
          </p:cNvPr>
          <p:cNvSpPr txBox="1"/>
          <p:nvPr/>
        </p:nvSpPr>
        <p:spPr>
          <a:xfrm>
            <a:off x="6096000" y="940334"/>
            <a:ext cx="559723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24ADC2"/>
              </a:buClr>
            </a:pPr>
            <a:r>
              <a:rPr lang="zh-CN" altLang="en-US" dirty="0" smtClean="0">
                <a:solidFill>
                  <a:srgbClr val="24ADC2"/>
                </a:solidFill>
                <a:latin typeface="Microsoft YaHei" charset="-122"/>
                <a:ea typeface="Microsoft YaHei" charset="-122"/>
                <a:cs typeface="Microsoft YaHei" charset="-122"/>
              </a:rPr>
              <a:t>行为数据分析</a:t>
            </a:r>
            <a:endParaRPr lang="en-US" altLang="zh-CN" dirty="0" smtClean="0">
              <a:solidFill>
                <a:srgbClr val="24ADC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用户行为时间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将行为时间戳转化为日期并提取出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24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个时间段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中午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12-14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点和晚上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点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-24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点，打赏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率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较高，高于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一天</a:t>
            </a:r>
            <a:r>
              <a:rPr lang="zh-CN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的平均值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1399310" y="915022"/>
            <a:ext cx="4468091" cy="239488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63BAC729-6260-4247-8629-99C846694CA6}"/>
              </a:ext>
            </a:extLst>
          </p:cNvPr>
          <p:cNvSpPr txBox="1"/>
          <p:nvPr/>
        </p:nvSpPr>
        <p:spPr>
          <a:xfrm>
            <a:off x="6096000" y="3233520"/>
            <a:ext cx="559723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24ADC2"/>
              </a:buClr>
            </a:pPr>
            <a:r>
              <a:rPr lang="zh-CN" altLang="en-US" dirty="0" smtClean="0">
                <a:solidFill>
                  <a:srgbClr val="24ADC2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特征衍生</a:t>
            </a:r>
            <a:endParaRPr lang="en-US" altLang="zh-CN" dirty="0" smtClean="0">
              <a:solidFill>
                <a:srgbClr val="24ADC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行为特征衍生：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打赏、点赞、浏览时长等行为与音频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、歌手、歌曲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维度交叉衍生，构建出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15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个特征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统一量纲：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不同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统计量量级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相差大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，影响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模型效果，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通过</a:t>
            </a:r>
            <a:r>
              <a:rPr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min_max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数据缩放或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z-score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对数据进行统一量纲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083" y="3426286"/>
            <a:ext cx="4703618" cy="29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711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数据分析在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短音频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推荐的应用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特征工程小结及特征重要性</a:t>
            </a:r>
            <a:endParaRPr lang="zh-CN" altLang="en-US" dirty="0"/>
          </a:p>
        </p:txBody>
      </p:sp>
      <p:sp>
        <p:nvSpPr>
          <p:cNvPr id="9" name="内容占位符 5">
            <a:extLst>
              <a:ext uri="{FF2B5EF4-FFF2-40B4-BE49-F238E27FC236}">
                <a16:creationId xmlns="" xmlns:a16="http://schemas.microsoft.com/office/drawing/2014/main" id="{21B99AF6-99F8-4DFA-85A4-DA3311B7F9AB}"/>
              </a:ext>
            </a:extLst>
          </p:cNvPr>
          <p:cNvSpPr txBox="1">
            <a:spLocks/>
          </p:cNvSpPr>
          <p:nvPr/>
        </p:nvSpPr>
        <p:spPr>
          <a:xfrm>
            <a:off x="6761019" y="1007147"/>
            <a:ext cx="5304566" cy="2329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 smtClean="0">
                <a:solidFill>
                  <a:srgbClr val="24ADC2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特征工程</a:t>
            </a:r>
            <a:endParaRPr lang="en-US" altLang="zh-CN" sz="1800" dirty="0">
              <a:solidFill>
                <a:srgbClr val="24ADC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时间戳特征抽取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连续特征离散化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特征衍生并统一量纲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内容占位符 5">
            <a:extLst>
              <a:ext uri="{FF2B5EF4-FFF2-40B4-BE49-F238E27FC236}">
                <a16:creationId xmlns="" xmlns:a16="http://schemas.microsoft.com/office/drawing/2014/main" id="{21B99AF6-99F8-4DFA-85A4-DA3311B7F9AB}"/>
              </a:ext>
            </a:extLst>
          </p:cNvPr>
          <p:cNvSpPr txBox="1">
            <a:spLocks/>
          </p:cNvSpPr>
          <p:nvPr/>
        </p:nvSpPr>
        <p:spPr bwMode="auto">
          <a:xfrm>
            <a:off x="6457945" y="3239958"/>
            <a:ext cx="5443110" cy="232958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Arial" pitchFamily="34" charset="0"/>
              <a:buChar char="•"/>
              <a:defRPr sz="2400" b="0" kern="1200" baseline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  <a:lvl2pPr marL="557213" indent="-21431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Arial" pitchFamily="34" charset="0"/>
              <a:buChar char="−"/>
              <a:defRPr sz="2100" kern="1200" baseline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57250" indent="-17145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n"/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u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Char char="l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 defTabSz="914400">
              <a:buNone/>
            </a:pPr>
            <a:r>
              <a:rPr lang="zh-CN" altLang="en-US" sz="1800" dirty="0" smtClean="0">
                <a:solidFill>
                  <a:srgbClr val="24ADC2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特征重要性</a:t>
            </a:r>
            <a:endParaRPr lang="en-US" altLang="zh-CN" sz="1800" dirty="0" smtClean="0">
              <a:solidFill>
                <a:srgbClr val="24ADC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defTabSz="914400">
              <a:buClr>
                <a:srgbClr val="24ADC2"/>
              </a:buClr>
              <a:buFont typeface="Wingdings" charset="2"/>
              <a:buChar char="n"/>
            </a:pP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行为特征：</a:t>
            </a:r>
            <a:r>
              <a:rPr lang="zh-CN" altLang="en-US" sz="1800" dirty="0" smtClean="0">
                <a:solidFill>
                  <a:srgbClr val="24ADC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平台音频点赞率重要性最高，</a:t>
            </a: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该特征反映了音频的受欢迎程度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defTabSz="914400">
              <a:buClr>
                <a:srgbClr val="24ADC2"/>
              </a:buClr>
              <a:buFont typeface="Wingdings" charset="2"/>
              <a:buChar char="n"/>
            </a:pP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用户属性特征：</a:t>
            </a:r>
            <a:r>
              <a:rPr lang="zh-CN" altLang="en-US" sz="1800" dirty="0" smtClean="0">
                <a:solidFill>
                  <a:srgbClr val="24ADC2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用户是否当天注册</a:t>
            </a:r>
            <a:r>
              <a:rPr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对打赏率具有重要作用；该特征反映了注册时间越长且近期有日志数据的用户对平台兴趣强，更容易产生打赏这种付费行为。</a:t>
            </a:r>
            <a:endParaRPr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defTabSz="914400"/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19" y="3506302"/>
            <a:ext cx="6481282" cy="270053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882" y="1119058"/>
            <a:ext cx="5308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127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数据分析在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短音频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推荐的应用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逻辑回归模型构建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580908" y="1158263"/>
            <a:ext cx="5223165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参数调优</a:t>
            </a:r>
            <a:endParaRPr lang="en-US" altLang="zh-CN" dirty="0" smtClean="0">
              <a:solidFill>
                <a:srgbClr val="24ADC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模型参数：迭代次数、学习率、正则化项、正则化项系数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调参方法：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网格调参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人工调参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调参事项：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同时查看训练集、测试集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auc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变化，防止过拟合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调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参结果展示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选择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auc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最好的一组实验作为线上模型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buClr>
                <a:srgbClr val="24ADC2"/>
              </a:buClr>
              <a:buFont typeface="Arial" charset="0"/>
              <a:buChar char="•"/>
            </a:pPr>
            <a:endParaRPr lang="en-US" altLang="zh-CN" dirty="0" smtClean="0"/>
          </a:p>
        </p:txBody>
      </p:sp>
      <p:pic>
        <p:nvPicPr>
          <p:cNvPr id="13" name="图片 12"/>
          <p:cNvPicPr/>
          <p:nvPr/>
        </p:nvPicPr>
        <p:blipFill>
          <a:blip r:embed="rId3"/>
          <a:stretch>
            <a:fillRect/>
          </a:stretch>
        </p:blipFill>
        <p:spPr>
          <a:xfrm>
            <a:off x="1046016" y="1283894"/>
            <a:ext cx="5534891" cy="31400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4549622"/>
            <a:ext cx="4826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63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数据分析在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短音频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推荐的应用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模型线上部署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38200" y="4549201"/>
            <a:ext cx="525780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ct val="150000"/>
              </a:lnSpc>
              <a:spcAft>
                <a:spcPts val="0"/>
              </a:spcAft>
              <a:buClr>
                <a:srgbClr val="24ADC2"/>
              </a:buClr>
            </a:pPr>
            <a:r>
              <a:rPr lang="en-US" altLang="zh-CN" dirty="0" err="1">
                <a:solidFill>
                  <a:srgbClr val="24ADC2"/>
                </a:solidFill>
                <a:latin typeface="Microsoft YaHei" charset="-122"/>
                <a:ea typeface="Microsoft YaHei" charset="-122"/>
                <a:cs typeface="Microsoft YaHei" charset="-122"/>
              </a:rPr>
              <a:t>Abtest</a:t>
            </a:r>
            <a:r>
              <a:rPr lang="zh-CN" altLang="en-US" dirty="0">
                <a:solidFill>
                  <a:srgbClr val="24ADC2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流量分配</a:t>
            </a:r>
            <a:endParaRPr lang="en-US" altLang="zh-CN" dirty="0">
              <a:solidFill>
                <a:srgbClr val="24ADC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-285750">
              <a:lnSpc>
                <a:spcPct val="150000"/>
              </a:lnSpc>
              <a:spcAft>
                <a:spcPts val="0"/>
              </a:spcAft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将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用户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随机打散，观测他们在不同实验上的指标效果</a:t>
            </a:r>
            <a:endParaRPr lang="zh-CN" altLang="zh-CN" dirty="0"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36" y="934500"/>
            <a:ext cx="5241636" cy="33885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07462"/>
            <a:ext cx="5433478" cy="311557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096000" y="4549201"/>
            <a:ext cx="515850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ct val="150000"/>
              </a:lnSpc>
              <a:buClr>
                <a:srgbClr val="24ADC2"/>
              </a:buClr>
            </a:pPr>
            <a:r>
              <a:rPr lang="zh-CN" altLang="en-US" dirty="0" smtClean="0">
                <a:solidFill>
                  <a:srgbClr val="24ADC2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线上指标监控</a:t>
            </a:r>
            <a:endParaRPr lang="en-US" altLang="zh-CN" dirty="0" smtClean="0">
              <a:solidFill>
                <a:srgbClr val="24ADC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-285750">
              <a:lnSpc>
                <a:spcPct val="150000"/>
              </a:lnSpc>
              <a:spcAft>
                <a:spcPts val="0"/>
              </a:spcAft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观测试验组和对照组打赏率变化情况，若实验组效果好，可以不断放量，直到替换对照组</a:t>
            </a:r>
            <a:endParaRPr lang="zh-CN" altLang="zh-CN" dirty="0"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2246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数据分析在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短音频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推荐的应用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838200" y="3139232"/>
            <a:ext cx="105083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原始数据：某音频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feed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流平台打赏相关日志数据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数据清洗：对大额互相打赏疑似刷单数据进行删除处理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特征工程：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确定优化目标，即打赏率，并通过可视化分析查看可能与打赏率相关的特征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对用户注册时间戳、音频发布时间戳进行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的时间区间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对用户浏览音频时间戳进行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小时时间段处理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对音频发布者粉丝数、关注数进行离散化处理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将用户打赏、点赞、浏览时长的行为与音频、歌曲、歌手进行交叉衍生共生成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维特征，并统一量纲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模型构建：使用逻辑回归构建二分类模型，并对模型参数进行调优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线上部署：使用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abtest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和线上指标监控观察实验效果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74929"/>
            <a:ext cx="9483436" cy="226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0864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2"/>
          <p:cNvSpPr txBox="1">
            <a:spLocks noChangeArrowheads="1"/>
          </p:cNvSpPr>
          <p:nvPr/>
        </p:nvSpPr>
        <p:spPr bwMode="auto">
          <a:xfrm>
            <a:off x="1385661" y="1454468"/>
            <a:ext cx="737174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算法分析领域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年从业经验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国美在线电商推荐算法，大幅提升</a:t>
            </a:r>
            <a:r>
              <a:rPr lang="en-US" altLang="zh-CN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cvr</a:t>
            </a: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从事风控算法，降低平台逾期率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互联网应用商店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数据分析进阶推荐书籍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8E6E7C43-C904-42F5-87D0-B3B11B3E1DAC}"/>
              </a:ext>
            </a:extLst>
          </p:cNvPr>
          <p:cNvSpPr txBox="1"/>
          <p:nvPr/>
        </p:nvSpPr>
        <p:spPr>
          <a:xfrm>
            <a:off x="8055747" y="5832581"/>
            <a:ext cx="122990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BC37C754-2EE5-473C-AB15-D879E9AC7B70}"/>
              </a:ext>
            </a:extLst>
          </p:cNvPr>
          <p:cNvSpPr txBox="1"/>
          <p:nvPr/>
        </p:nvSpPr>
        <p:spPr>
          <a:xfrm>
            <a:off x="2124038" y="5832581"/>
            <a:ext cx="315383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dirty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进行数据分析</a:t>
            </a:r>
            <a:endParaRPr lang="en-US" altLang="zh-CN" sz="2000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42D3AC92-1FDA-4B02-9B91-5C5B58E69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690" y="775607"/>
            <a:ext cx="3832532" cy="50346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ACE5072-8ED7-4109-9C8D-21FBC9018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145" y="775607"/>
            <a:ext cx="4077114" cy="50346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内容简介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A6750827-0205-4EFD-A413-5B5A89BE9341}"/>
              </a:ext>
            </a:extLst>
          </p:cNvPr>
          <p:cNvSpPr txBox="1"/>
          <p:nvPr/>
        </p:nvSpPr>
        <p:spPr>
          <a:xfrm>
            <a:off x="1994338" y="1555443"/>
            <a:ext cx="1159170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zh-CN" altLang="en-US" sz="2800" dirty="0" smtClean="0">
                <a:solidFill>
                  <a:srgbClr val="24ADC2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推荐</a:t>
            </a:r>
            <a:r>
              <a:rPr lang="zh-CN" altLang="en-US" sz="2800" dirty="0" smtClean="0">
                <a:solidFill>
                  <a:srgbClr val="24ADC2"/>
                </a:solidFill>
                <a:latin typeface="Microsoft YaHei" charset="-122"/>
                <a:ea typeface="Microsoft YaHei" charset="-122"/>
                <a:cs typeface="Microsoft YaHei" charset="-122"/>
              </a:rPr>
              <a:t>系统业务介绍</a:t>
            </a:r>
            <a:endParaRPr lang="en-US" altLang="zh-CN" sz="2800" dirty="0" smtClean="0">
              <a:solidFill>
                <a:srgbClr val="24ADC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zh-CN" altLang="en-US" sz="2800" dirty="0" smtClean="0">
                <a:solidFill>
                  <a:srgbClr val="24ADC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回归分析方法介绍</a:t>
            </a:r>
            <a:endParaRPr lang="en-US" altLang="zh-CN" sz="2800" dirty="0" smtClean="0">
              <a:solidFill>
                <a:srgbClr val="24ADC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lang="zh-CN" altLang="en-US" sz="2800" dirty="0" smtClean="0">
                <a:solidFill>
                  <a:srgbClr val="24ADC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回归分析在推荐系统中的业务应用</a:t>
            </a:r>
            <a:endParaRPr lang="en-US" altLang="zh-CN" sz="2800" dirty="0" smtClean="0">
              <a:solidFill>
                <a:srgbClr val="24ADC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rgbClr val="24ADC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9282602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推荐系统介绍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A6750827-0205-4EFD-A413-5B5A89BE9341}"/>
              </a:ext>
            </a:extLst>
          </p:cNvPr>
          <p:cNvSpPr txBox="1"/>
          <p:nvPr/>
        </p:nvSpPr>
        <p:spPr>
          <a:xfrm>
            <a:off x="600300" y="714615"/>
            <a:ext cx="115917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推荐系统</a:t>
            </a:r>
            <a:endParaRPr lang="en-US" altLang="zh-CN" dirty="0" smtClean="0">
              <a:solidFill>
                <a:srgbClr val="24ADC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信息爆炸产生的问题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371600" lvl="2" indent="-45720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信息量指数级增长，新闻、商品、音乐等各种信息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过载问题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日益突出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371600" lvl="2" indent="-45720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内容不能有效分发给用户，导致业务目标不能有效提升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推荐系统解决这两个问题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371600" lvl="2" indent="-45720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利用用户、物料属性数据，行为数据等，捕捉用户兴趣点，对用户进行精准推荐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914400" lvl="1" indent="-4572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推荐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系统广泛应用于各个场景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371600" lvl="2" indent="-45720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今日头条、淘宝、网易云音乐等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683" y="4100469"/>
            <a:ext cx="2351759" cy="24369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856" y="4080284"/>
            <a:ext cx="2962068" cy="22087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622" y="4223268"/>
            <a:ext cx="2986693" cy="215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01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推荐系统常见业务指标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1119159" y="1107922"/>
            <a:ext cx="84631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如何推荐？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根据业务制定目标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新闻推荐点击率、浏览时长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商品推荐的点击率、转化率、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GMV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音乐推荐的播放时长、点击率等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874" y="950682"/>
            <a:ext cx="2844306" cy="9316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743" y="1933089"/>
            <a:ext cx="899676" cy="85619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3454" y="1933089"/>
            <a:ext cx="998694" cy="148531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735" y="2916541"/>
            <a:ext cx="903403" cy="89633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8552" y="1951519"/>
            <a:ext cx="858949" cy="85619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1123668" y="2926014"/>
            <a:ext cx="7176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如何完成业务目标？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召回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召回：从海量物品中捞出用户可能喜欢的物品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排序：对用户可能喜欢的物品进行打分，将物品按照得分从高到低排序推出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1666" y="4963850"/>
            <a:ext cx="1708728" cy="122052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3603" y="4963850"/>
            <a:ext cx="1525651" cy="122052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5602" y="4943330"/>
            <a:ext cx="1383324" cy="124104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0825" y="4945690"/>
            <a:ext cx="1467201" cy="120472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2081967" y="6031805"/>
            <a:ext cx="803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9.8</a:t>
            </a:r>
            <a:r>
              <a:rPr lang="zh-CN" altLang="en-US" sz="2000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2000" dirty="0" smtClean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3708251" y="6017291"/>
            <a:ext cx="803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9.6</a:t>
            </a:r>
            <a:r>
              <a:rPr lang="zh-CN" altLang="en-US" sz="2000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2000" dirty="0" smtClean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5350745" y="6027003"/>
            <a:ext cx="803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8.9</a:t>
            </a:r>
            <a:r>
              <a:rPr lang="zh-CN" altLang="en-US" sz="2000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2000" dirty="0" smtClean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6904277" y="6031805"/>
            <a:ext cx="803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8.8</a:t>
            </a:r>
            <a:r>
              <a:rPr lang="zh-CN" altLang="en-US" sz="2000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2000" dirty="0" smtClean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8300588" y="5224884"/>
            <a:ext cx="850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mr-IN" altLang="zh-CN" sz="2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4900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推荐系统基本架构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58" y="1561237"/>
            <a:ext cx="5074401" cy="348070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5869359" y="1013500"/>
            <a:ext cx="610779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实现方式</a:t>
            </a:r>
            <a:endParaRPr lang="en-US" altLang="zh-CN" dirty="0" smtClean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召回：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热门物品：基于统计，近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天点击、加入购物车次数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地域标签：基于统计，同一地理位置下的热门物品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itemcf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：基于统计，相似物品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最近流行：基于统计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用户关系：基于统计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usercf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graph embedding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排序：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基于模型，逻辑回归、决策树、神经网络等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838200" y="5041944"/>
            <a:ext cx="1050832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：按数据大小划分：千、万、百万、千万、亿以及更多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按数据实时程度划分：离线（天级）、在线（小时级、分钟级、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batch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级）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按实现工具划分：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838200" y="1053406"/>
            <a:ext cx="32297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基本架构：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召回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7138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929" y="1206021"/>
            <a:ext cx="4610917" cy="22602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排序模型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逻辑回归介绍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5789059" y="962695"/>
            <a:ext cx="5448627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en-US" altLang="zh-CN" dirty="0" smtClean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理论原理</a:t>
            </a:r>
            <a:endParaRPr lang="en-US" altLang="zh-CN" dirty="0" smtClean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线性回归（图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）外面加一层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sigmoid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函数（图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）就是逻辑回归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逻辑回归预测值为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0-1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之间的概率，表示将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预测为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的概率，从而可以处理二分类问题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预测结果为概率值可以解决推荐系统问题中的排序问题</a:t>
            </a:r>
            <a:endParaRPr lang="en-US" altLang="zh-CN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业务应用</a:t>
            </a:r>
            <a:endParaRPr lang="en-US" altLang="zh-CN" dirty="0" smtClean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解决推荐系统中的排序问题，作为排序模型使用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Clr>
                <a:srgbClr val="24ADC2"/>
              </a:buClr>
              <a:buFont typeface="Arial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831" y="3709601"/>
            <a:ext cx="4561114" cy="2551514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3198090" y="3294103"/>
            <a:ext cx="60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3198090" y="6096387"/>
            <a:ext cx="60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9532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排序模型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评估指标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5021943" y="3090518"/>
            <a:ext cx="584546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逻辑回归评估指标</a:t>
            </a:r>
            <a:r>
              <a:rPr lang="en-US" altLang="zh-CN" dirty="0" err="1" smtClean="0">
                <a:solidFill>
                  <a:srgbClr val="24AD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auc</a:t>
            </a:r>
            <a:endParaRPr lang="en-US" altLang="zh-CN" dirty="0">
              <a:solidFill>
                <a:srgbClr val="24AD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指标意义一：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曲线下的面积，表示真正率大于假正率的概率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24ADC2"/>
              </a:buClr>
              <a:buFont typeface="Wingdings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指标意义二：表示正样本排在负样本之前的概率，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auc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越高，说明模型性能越好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090518"/>
            <a:ext cx="4539343" cy="34588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45" y="1325381"/>
            <a:ext cx="7713684" cy="152690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3644405" y="833230"/>
            <a:ext cx="53478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24ADC2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二分类问题预测结果</a:t>
            </a:r>
            <a:endParaRPr lang="en-US" altLang="zh-CN" dirty="0" smtClean="0">
              <a:solidFill>
                <a:srgbClr val="24ADC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5114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排序模型预估流程介绍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9637D596-BAFF-4DB1-87C1-828A93301A2B}"/>
              </a:ext>
            </a:extLst>
          </p:cNvPr>
          <p:cNvSpPr txBox="1"/>
          <p:nvPr/>
        </p:nvSpPr>
        <p:spPr>
          <a:xfrm>
            <a:off x="838200" y="3769989"/>
            <a:ext cx="105083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原始数据：原始日志数据获取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数据清洗：主要进行异常值的发现与清理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特征工程：统计特征构建、连续特征离散化、离散特征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one-hot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模型构建：使用逻辑回归构建二分类模型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模型评估：将数据切分训练、测试集，在训练集训练，测试集预测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4552"/>
            <a:ext cx="10270441" cy="245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281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6636</TotalTime>
  <Words>1476</Words>
  <Application>Microsoft Macintosh PowerPoint</Application>
  <PresentationFormat>宽屏</PresentationFormat>
  <Paragraphs>145</Paragraphs>
  <Slides>20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Mangal</vt:lpstr>
      <vt:lpstr>Microsoft YaHei</vt:lpstr>
      <vt:lpstr>Source Han Sans CN Regular</vt:lpstr>
      <vt:lpstr>Wingdings</vt:lpstr>
      <vt:lpstr>等线</vt:lpstr>
      <vt:lpstr>微软雅黑</vt:lpstr>
      <vt:lpstr>Arial</vt:lpstr>
      <vt:lpstr>Office 主题​​</vt:lpstr>
      <vt:lpstr>互联网数据分析系列</vt:lpstr>
      <vt:lpstr>自我介绍</vt:lpstr>
      <vt:lpstr>内容简介</vt:lpstr>
      <vt:lpstr>推荐系统介绍</vt:lpstr>
      <vt:lpstr>推荐系统常见业务指标</vt:lpstr>
      <vt:lpstr>推荐系统基本架构</vt:lpstr>
      <vt:lpstr>排序模型-逻辑回归介绍</vt:lpstr>
      <vt:lpstr>排序模型-评估指标</vt:lpstr>
      <vt:lpstr>排序模型预估流程介绍</vt:lpstr>
      <vt:lpstr>数据分析在短音频推荐的应用——业务场景介绍</vt:lpstr>
      <vt:lpstr>数据分析在短音频推荐的应用——数据提取</vt:lpstr>
      <vt:lpstr>数据分析在短音频推荐的应用-异常值清理</vt:lpstr>
      <vt:lpstr>数据分析在短音频推荐的应用-特征与label相关性可视化分析</vt:lpstr>
      <vt:lpstr>数据分析在短音频推荐的应用-特征与label相关性可视化分析</vt:lpstr>
      <vt:lpstr>数据分析在短音频推荐的应用-特征可视化分析及特征衍生</vt:lpstr>
      <vt:lpstr>数据分析在短音频推荐的应用-特征工程小结及特征重要性</vt:lpstr>
      <vt:lpstr>数据分析在短音频推荐的应用-逻辑回归模型构建</vt:lpstr>
      <vt:lpstr>数据分析在短音频推荐的应用-模型线上部署</vt:lpstr>
      <vt:lpstr>数据分析在短音频推荐的应用-总结</vt:lpstr>
      <vt:lpstr>数据分析进阶推荐书籍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鹏飞</dc:creator>
  <cp:lastModifiedBy>Microsoft Office 用户</cp:lastModifiedBy>
  <cp:revision>665</cp:revision>
  <dcterms:created xsi:type="dcterms:W3CDTF">2020-11-03T10:49:00Z</dcterms:created>
  <dcterms:modified xsi:type="dcterms:W3CDTF">2021-06-26T08:52:21Z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